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xml" ContentType="application/vnd.openxmlformats-officedocument.drawingml.chartshapes+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88"/>
  </p:notesMasterIdLst>
  <p:sldIdLst>
    <p:sldId id="256" r:id="rId2"/>
    <p:sldId id="262" r:id="rId3"/>
    <p:sldId id="326" r:id="rId4"/>
    <p:sldId id="258" r:id="rId5"/>
    <p:sldId id="266" r:id="rId6"/>
    <p:sldId id="271" r:id="rId7"/>
    <p:sldId id="264" r:id="rId8"/>
    <p:sldId id="273" r:id="rId9"/>
    <p:sldId id="259" r:id="rId10"/>
    <p:sldId id="269" r:id="rId11"/>
    <p:sldId id="272" r:id="rId12"/>
    <p:sldId id="268" r:id="rId13"/>
    <p:sldId id="265" r:id="rId14"/>
    <p:sldId id="279" r:id="rId15"/>
    <p:sldId id="275" r:id="rId16"/>
    <p:sldId id="32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298" r:id="rId33"/>
    <p:sldId id="333" r:id="rId34"/>
    <p:sldId id="331" r:id="rId35"/>
    <p:sldId id="332" r:id="rId36"/>
    <p:sldId id="330" r:id="rId37"/>
    <p:sldId id="357" r:id="rId38"/>
    <p:sldId id="328" r:id="rId39"/>
    <p:sldId id="335" r:id="rId40"/>
    <p:sldId id="338" r:id="rId41"/>
    <p:sldId id="336" r:id="rId42"/>
    <p:sldId id="337" r:id="rId43"/>
    <p:sldId id="339" r:id="rId44"/>
    <p:sldId id="341" r:id="rId45"/>
    <p:sldId id="342" r:id="rId46"/>
    <p:sldId id="344" r:id="rId47"/>
    <p:sldId id="345" r:id="rId48"/>
    <p:sldId id="346" r:id="rId49"/>
    <p:sldId id="347" r:id="rId50"/>
    <p:sldId id="393" r:id="rId51"/>
    <p:sldId id="349" r:id="rId52"/>
    <p:sldId id="376" r:id="rId53"/>
    <p:sldId id="356" r:id="rId54"/>
    <p:sldId id="358" r:id="rId55"/>
    <p:sldId id="359" r:id="rId56"/>
    <p:sldId id="360" r:id="rId57"/>
    <p:sldId id="363" r:id="rId58"/>
    <p:sldId id="364" r:id="rId59"/>
    <p:sldId id="362" r:id="rId60"/>
    <p:sldId id="368" r:id="rId61"/>
    <p:sldId id="365" r:id="rId62"/>
    <p:sldId id="350" r:id="rId63"/>
    <p:sldId id="351" r:id="rId64"/>
    <p:sldId id="352" r:id="rId65"/>
    <p:sldId id="353" r:id="rId66"/>
    <p:sldId id="367" r:id="rId67"/>
    <p:sldId id="369" r:id="rId68"/>
    <p:sldId id="370" r:id="rId69"/>
    <p:sldId id="396" r:id="rId70"/>
    <p:sldId id="366" r:id="rId71"/>
    <p:sldId id="397" r:id="rId72"/>
    <p:sldId id="401" r:id="rId73"/>
    <p:sldId id="399" r:id="rId74"/>
    <p:sldId id="400" r:id="rId75"/>
    <p:sldId id="402" r:id="rId76"/>
    <p:sldId id="403" r:id="rId77"/>
    <p:sldId id="404" r:id="rId78"/>
    <p:sldId id="405" r:id="rId79"/>
    <p:sldId id="406" r:id="rId80"/>
    <p:sldId id="407" r:id="rId81"/>
    <p:sldId id="373" r:id="rId82"/>
    <p:sldId id="372" r:id="rId83"/>
    <p:sldId id="374" r:id="rId84"/>
    <p:sldId id="375" r:id="rId85"/>
    <p:sldId id="395" r:id="rId86"/>
    <p:sldId id="394" r:id="rId87"/>
  </p:sldIdLst>
  <p:sldSz cx="12192000" cy="6858000"/>
  <p:notesSz cx="6858000" cy="9144000"/>
  <p:embeddedFontLst>
    <p:embeddedFont>
      <p:font typeface="Calibri" panose="020F0502020204030204" pitchFamily="34" charset="0"/>
      <p:regular r:id="rId89"/>
      <p:bold r:id="rId90"/>
      <p:italic r:id="rId91"/>
      <p:boldItalic r:id="rId92"/>
    </p:embeddedFont>
    <p:embeddedFont>
      <p:font typeface="Calibri Light" panose="020F0302020204030204" pitchFamily="34" charset="0"/>
      <p:regular r:id="rId93"/>
      <p:italic r:id="rId94"/>
    </p:embeddedFont>
    <p:embeddedFont>
      <p:font typeface="Quicksand" pitchFamily="2" charset="0"/>
      <p:regular r:id="rId95"/>
      <p:bold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106" d="100"/>
          <a:sy n="106" d="100"/>
        </p:scale>
        <p:origin x="12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The Neverdie Club</c:v>
                </c:pt>
                <c:pt idx="1">
                  <c:v>Crystal Palace Space Station</c:v>
                </c:pt>
                <c:pt idx="2">
                  <c:v>City of Amsterdam</c:v>
                </c:pt>
                <c:pt idx="3">
                  <c:v>Pink War Dog</c:v>
                </c:pt>
                <c:pt idx="4">
                  <c:v>Pre-Release Sword</c:v>
                </c:pt>
                <c:pt idx="5">
                  <c:v>Echoing Fury Mace</c:v>
                </c:pt>
                <c:pt idx="6">
                  <c:v>Zuezo Character</c:v>
                </c:pt>
                <c:pt idx="7">
                  <c:v>Revenant Super Carrier Dome</c:v>
                </c:pt>
                <c:pt idx="8">
                  <c:v>Blue Party Hat</c:v>
                </c:pt>
                <c:pt idx="9">
                  <c:v>Karambit Crimson Knife</c:v>
                </c:pt>
              </c:strCache>
            </c:strRef>
          </c:cat>
          <c:val>
            <c:numRef>
              <c:f>'Base Visualization &amp; Data'!$C$2:$C$11</c:f>
              <c:numCache>
                <c:formatCode>"$"#,##0</c:formatCode>
                <c:ptCount val="10"/>
                <c:pt idx="0">
                  <c:v>635000</c:v>
                </c:pt>
                <c:pt idx="1">
                  <c:v>330000</c:v>
                </c:pt>
                <c:pt idx="2">
                  <c:v>50000</c:v>
                </c:pt>
                <c:pt idx="3">
                  <c:v>38000</c:v>
                </c:pt>
                <c:pt idx="4">
                  <c:v>16000</c:v>
                </c:pt>
                <c:pt idx="5">
                  <c:v>14000</c:v>
                </c:pt>
                <c:pt idx="6">
                  <c:v>9000</c:v>
                </c:pt>
                <c:pt idx="7">
                  <c:v>9000</c:v>
                </c:pt>
                <c:pt idx="8">
                  <c:v>4000</c:v>
                </c:pt>
                <c:pt idx="9">
                  <c:v>2000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The Neverdie Club</c:v>
                </c:pt>
                <c:pt idx="1">
                  <c:v>Crystal Palace Space Station</c:v>
                </c:pt>
                <c:pt idx="2">
                  <c:v>City of Amsterdam</c:v>
                </c:pt>
                <c:pt idx="3">
                  <c:v>Pink War Dog</c:v>
                </c:pt>
                <c:pt idx="4">
                  <c:v>Pre-Release Sword</c:v>
                </c:pt>
                <c:pt idx="5">
                  <c:v>Echoing Fury Mace</c:v>
                </c:pt>
                <c:pt idx="6">
                  <c:v>Zuezo Character</c:v>
                </c:pt>
                <c:pt idx="7">
                  <c:v>Revenant Super Carrier Dome</c:v>
                </c:pt>
                <c:pt idx="8">
                  <c:v>Blue Party Hat</c:v>
                </c:pt>
                <c:pt idx="9">
                  <c:v>Karambit Crimson Knife</c:v>
                </c:pt>
              </c:strCache>
            </c:strRef>
          </c:cat>
          <c:val>
            <c:numRef>
              <c:f>'Base Visualization &amp; Data'!$C$2:$C$11</c:f>
              <c:numCache>
                <c:formatCode>"$"#,##0</c:formatCode>
                <c:ptCount val="10"/>
                <c:pt idx="0">
                  <c:v>635000</c:v>
                </c:pt>
                <c:pt idx="1">
                  <c:v>330000</c:v>
                </c:pt>
                <c:pt idx="2">
                  <c:v>50000</c:v>
                </c:pt>
                <c:pt idx="3">
                  <c:v>38000</c:v>
                </c:pt>
                <c:pt idx="4">
                  <c:v>16000</c:v>
                </c:pt>
                <c:pt idx="5">
                  <c:v>14000</c:v>
                </c:pt>
                <c:pt idx="6">
                  <c:v>9000</c:v>
                </c:pt>
                <c:pt idx="7">
                  <c:v>9000</c:v>
                </c:pt>
                <c:pt idx="8">
                  <c:v>4000</c:v>
                </c:pt>
                <c:pt idx="9">
                  <c:v>2000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extLst>
                <c:ext xmlns:c15="http://schemas.microsoft.com/office/drawing/2012/chart" uri="{02D57815-91ED-43cb-92C2-25804820EDAC}">
                  <c15:fullRef>
                    <c15:sqref>'Base Visualization &amp; Data'!$A$2:$B$11</c15:sqref>
                  </c15:fullRef>
                  <c15:levelRef>
                    <c15:sqref>'Base Visualization &amp; Data'!$A$2:$A$11</c15:sqref>
                  </c15:levelRef>
                </c:ext>
              </c:extLst>
              <c:f>'Base Visualization &amp; Data'!$A$2:$A$11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1/27/2020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1/27/2020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1/27/2020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1/27/2020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1/27/2020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1/27/2020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1/27/2020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1/27/2020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1/27/2020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1/27/2020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1/27/2020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1/27/2020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www.metoomentum.com/trending.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fallen.io/ww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guns.periscopic.com/?year=2013"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LpzHHbFrHY"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178830"/>
          </a:xfrm>
        </p:spPr>
        <p:txBody>
          <a:bodyPr anchor="t">
            <a:normAutofit/>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800" dirty="0">
                <a:latin typeface="Quicksand" pitchFamily="2" charset="0"/>
              </a:rPr>
              <a:t>Institutional Research Associate, Georgia State U.</a:t>
            </a:r>
          </a:p>
          <a:p>
            <a:r>
              <a:rPr lang="en-US" sz="1800" dirty="0">
                <a:latin typeface="Quicksand" pitchFamily="2" charset="0"/>
              </a:rPr>
              <a:t>Associate Faculty, Arizona State U.</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lnSpcReduction="10000"/>
          </a:bodyPr>
          <a:lstStyle/>
          <a:p>
            <a:pPr marL="0" indent="0" algn="just">
              <a:lnSpc>
                <a:spcPct val="130000"/>
              </a:lnSpc>
              <a:spcAft>
                <a:spcPts val="1200"/>
              </a:spcAft>
              <a:buNone/>
            </a:pPr>
            <a:r>
              <a:rPr lang="en-US" sz="32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3200" dirty="0">
                <a:latin typeface="Quicksand" pitchFamily="2" charset="0"/>
              </a:rPr>
              <a:t>Such a spectacle has not been witnessed in London since the time of the plague.”</a:t>
            </a:r>
          </a:p>
          <a:p>
            <a:pPr marL="0" indent="0" algn="ctr">
              <a:buNone/>
            </a:pPr>
            <a:endParaRPr lang="en-US" dirty="0">
              <a:latin typeface="Quicksand" pitchFamily="2" charset="0"/>
            </a:endParaRPr>
          </a:p>
          <a:p>
            <a:pPr marL="0" indent="0" algn="r">
              <a:buNone/>
            </a:pPr>
            <a:r>
              <a:rPr lang="en-US"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earliest, most important dot maps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Snow’s Legacy</a:t>
            </a:r>
          </a:p>
        </p:txBody>
      </p:sp>
      <p:sp>
        <p:nvSpPr>
          <p:cNvPr id="3" name="Content Placeholder 2"/>
          <p:cNvSpPr>
            <a:spLocks noGrp="1"/>
          </p:cNvSpPr>
          <p:nvPr>
            <p:ph idx="1"/>
          </p:nvPr>
        </p:nvSpPr>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963" y="2528753"/>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694" y="564356"/>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838200" y="2216257"/>
            <a:ext cx="10515600"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8D0D0CD3-E7DB-4826-9889-9E3D518F5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920" y="847643"/>
            <a:ext cx="9178159" cy="5162714"/>
          </a:xfrm>
        </p:spPr>
      </p:pic>
    </p:spTree>
    <p:extLst>
      <p:ext uri="{BB962C8B-B14F-4D97-AF65-F5344CB8AC3E}">
        <p14:creationId xmlns:p14="http://schemas.microsoft.com/office/powerpoint/2010/main" val="306446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650540" y="609601"/>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40" y="2679920"/>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6647" y="2675035"/>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50540" y="2217682"/>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6016647" y="2217682"/>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BEC9E-01FF-4C8C-BD50-55203AE92173}"/>
              </a:ext>
            </a:extLst>
          </p:cNvPr>
          <p:cNvSpPr>
            <a:spLocks noGrp="1"/>
          </p:cNvSpPr>
          <p:nvPr>
            <p:ph type="title"/>
          </p:nvPr>
        </p:nvSpPr>
        <p:spPr>
          <a:xfrm>
            <a:off x="907484" y="386531"/>
            <a:ext cx="9359900" cy="1469907"/>
          </a:xfrm>
        </p:spPr>
        <p:txBody>
          <a:bodyPr/>
          <a:lstStyle/>
          <a:p>
            <a:r>
              <a:rPr lang="en-US" b="1" dirty="0">
                <a:latin typeface="Quicksand" pitchFamily="2" charset="0"/>
              </a:rPr>
              <a:t>Wellington’s “Story Triggering”</a:t>
            </a:r>
          </a:p>
        </p:txBody>
      </p:sp>
      <p:sp>
        <p:nvSpPr>
          <p:cNvPr id="12" name="Content Placeholder 2">
            <a:extLst>
              <a:ext uri="{FF2B5EF4-FFF2-40B4-BE49-F238E27FC236}">
                <a16:creationId xmlns:a16="http://schemas.microsoft.com/office/drawing/2014/main" id="{2DED4730-590B-4C2F-A1F5-980251AD18EA}"/>
              </a:ext>
            </a:extLst>
          </p:cNvPr>
          <p:cNvSpPr>
            <a:spLocks noGrp="1"/>
          </p:cNvSpPr>
          <p:nvPr>
            <p:ph idx="1"/>
          </p:nvPr>
        </p:nvSpPr>
        <p:spPr>
          <a:xfrm>
            <a:off x="907484" y="1856438"/>
            <a:ext cx="9359900" cy="4300715"/>
          </a:xfrm>
        </p:spPr>
        <p:txBody>
          <a:bodyPr/>
          <a:lstStyle/>
          <a:p>
            <a:pPr marL="0" indent="0">
              <a:buNone/>
            </a:pPr>
            <a:endParaRPr lang="en-US" b="1" dirty="0">
              <a:latin typeface="Quicksand" pitchFamily="2" charset="0"/>
            </a:endParaRPr>
          </a:p>
          <a:p>
            <a:pPr marL="0" indent="0">
              <a:buNone/>
            </a:pPr>
            <a:r>
              <a:rPr lang="en-US" b="1" dirty="0">
                <a:latin typeface="Quicksand" pitchFamily="2" charset="0"/>
              </a:rPr>
              <a:t>“I wrote about that and posted it on the blog. </a:t>
            </a:r>
            <a:r>
              <a:rPr lang="en-US" dirty="0">
                <a:latin typeface="Quicksand" pitchFamily="2" charset="0"/>
              </a:rPr>
              <a:t>It was more for me to learn about mapping…</a:t>
            </a:r>
          </a:p>
          <a:p>
            <a:pPr marL="0" indent="0">
              <a:buNone/>
            </a:pPr>
            <a:endParaRPr lang="en-US" b="1" dirty="0">
              <a:latin typeface="Quicksand" pitchFamily="2" charset="0"/>
            </a:endParaRPr>
          </a:p>
          <a:p>
            <a:pPr marL="0" indent="0">
              <a:buNone/>
            </a:pPr>
            <a:r>
              <a:rPr lang="en-US" dirty="0">
                <a:latin typeface="Quicksand" pitchFamily="2" charset="0"/>
              </a:rPr>
              <a:t>I posted it, and when I did, something interesting happened.</a:t>
            </a:r>
          </a:p>
          <a:p>
            <a:pPr marL="0" indent="0">
              <a:buNone/>
            </a:pPr>
            <a:endParaRPr lang="en-US" b="1" dirty="0">
              <a:latin typeface="Quicksand" pitchFamily="2" charset="0"/>
            </a:endParaRPr>
          </a:p>
          <a:p>
            <a:pPr marL="0" indent="0">
              <a:buNone/>
            </a:pPr>
            <a:r>
              <a:rPr lang="en-US" b="1" dirty="0">
                <a:latin typeface="Quicksand" pitchFamily="2" charset="0"/>
              </a:rPr>
              <a:t>People started to write about it.”</a:t>
            </a:r>
          </a:p>
        </p:txBody>
      </p:sp>
    </p:spTree>
    <p:extLst>
      <p:ext uri="{BB962C8B-B14F-4D97-AF65-F5344CB8AC3E}">
        <p14:creationId xmlns:p14="http://schemas.microsoft.com/office/powerpoint/2010/main" val="76553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916538" y="404638"/>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916538" y="1874545"/>
            <a:ext cx="9359900" cy="4300715"/>
          </a:xfrm>
        </p:spPr>
        <p:txBody>
          <a:bodyPr>
            <a:normAutofit/>
          </a:bodyPr>
          <a:lstStyle/>
          <a:p>
            <a:pPr>
              <a:lnSpc>
                <a:spcPct val="150000"/>
              </a:lnSpc>
            </a:pPr>
            <a:r>
              <a:rPr lang="en-US" dirty="0">
                <a:latin typeface="Quicksand" pitchFamily="2" charset="0"/>
              </a:rPr>
              <a:t>Explored data on the most-ticked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70A5290-43A2-457C-9762-27D5B0EAE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93" y="584993"/>
            <a:ext cx="6035613" cy="5688013"/>
          </a:xfrm>
        </p:spPr>
      </p:pic>
    </p:spTree>
    <p:extLst>
      <p:ext uri="{BB962C8B-B14F-4D97-AF65-F5344CB8AC3E}">
        <p14:creationId xmlns:p14="http://schemas.microsoft.com/office/powerpoint/2010/main" val="257024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12184" y="549494"/>
            <a:ext cx="11039626" cy="1469907"/>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612184" y="2230481"/>
            <a:ext cx="11039626" cy="408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0"/>
              </a:spcBef>
            </a:pPr>
            <a:r>
              <a:rPr lang="en-US" dirty="0">
                <a:latin typeface="Quicksand" pitchFamily="2" charset="0"/>
              </a:rPr>
              <a:t>Public outcry; infamous among data circles</a:t>
            </a:r>
          </a:p>
          <a:p>
            <a:pPr>
              <a:spcBef>
                <a:spcPts val="3000"/>
              </a:spcBef>
            </a:pPr>
            <a:r>
              <a:rPr lang="en-US" dirty="0">
                <a:latin typeface="Quicksand" pitchFamily="2" charset="0"/>
              </a:rPr>
              <a:t>Articles and articles on “Honey Pot” Hydrants</a:t>
            </a:r>
          </a:p>
          <a:p>
            <a:pPr>
              <a:spcBef>
                <a:spcPts val="3000"/>
              </a:spcBef>
            </a:pPr>
            <a:r>
              <a:rPr lang="en-US" dirty="0">
                <a:latin typeface="Quicksand" pitchFamily="2" charset="0"/>
              </a:rPr>
              <a:t>Department of Transportation:</a:t>
            </a:r>
          </a:p>
          <a:p>
            <a:pPr marL="0" indent="0" algn="just">
              <a:spcBef>
                <a:spcPts val="3000"/>
              </a:spcBef>
              <a:buFont typeface="Arial" panose="020B0604020202020204" pitchFamily="34" charset="0"/>
              <a:buNone/>
            </a:pPr>
            <a:r>
              <a:rPr lang="en-US"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675" y="2419185"/>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641"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D3AF571F-6E5B-47B5-89B1-3159B4F2F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37" y="564356"/>
            <a:ext cx="8215926" cy="5729288"/>
          </a:xfrm>
        </p:spPr>
      </p:pic>
    </p:spTree>
    <p:extLst>
      <p:ext uri="{BB962C8B-B14F-4D97-AF65-F5344CB8AC3E}">
        <p14:creationId xmlns:p14="http://schemas.microsoft.com/office/powerpoint/2010/main" val="231531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801710" y="1460938"/>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490" y="2164804"/>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463073" y="5986324"/>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nvGraphicFramePr>
        <p:xfrm>
          <a:off x="70184" y="3489371"/>
          <a:ext cx="6287529" cy="336222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960817" y="1335414"/>
            <a:ext cx="10270366" cy="3543966"/>
          </a:xfrm>
        </p:spPr>
        <p:txBody>
          <a:bodyPr>
            <a:normAutofit/>
          </a:bodyPr>
          <a:lstStyle/>
          <a:p>
            <a:pPr algn="ctr"/>
            <a:r>
              <a:rPr lang="en-US" sz="3000" b="1" dirty="0">
                <a:latin typeface="Quicksand" pitchFamily="2" charset="0"/>
              </a:rPr>
              <a:t>The next two visualizations show the same data:</a:t>
            </a:r>
            <a:br>
              <a:rPr lang="en-US" sz="3000" b="1" dirty="0">
                <a:latin typeface="Quicksand" pitchFamily="2" charset="0"/>
              </a:rPr>
            </a:br>
            <a:br>
              <a:rPr lang="en-US" sz="3000" b="1" dirty="0">
                <a:latin typeface="Quicksand" pitchFamily="2" charset="0"/>
              </a:rPr>
            </a:br>
            <a:r>
              <a:rPr lang="en-US" sz="2000" b="1" dirty="0">
                <a:latin typeface="Quicksand" pitchFamily="2" charset="0"/>
              </a:rPr>
              <a:t>Median Household Income by Family Size</a:t>
            </a:r>
            <a:br>
              <a:rPr lang="en-US" sz="2000" b="1" dirty="0">
                <a:latin typeface="Quicksand" pitchFamily="2" charset="0"/>
              </a:rPr>
            </a:br>
            <a:r>
              <a:rPr lang="en-US" sz="2000" dirty="0">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Which two family sizes have </a:t>
            </a:r>
            <a:br>
              <a:rPr lang="en-US" sz="3000" b="1" dirty="0">
                <a:latin typeface="Quicksand" pitchFamily="2" charset="0"/>
              </a:rPr>
            </a:br>
            <a:r>
              <a:rPr lang="en-US" sz="3000" b="1" dirty="0">
                <a:latin typeface="Quicksand" pitchFamily="2" charset="0"/>
              </a:rPr>
              <a:t>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4142598" y="5794887"/>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416050" y="2127898"/>
            <a:ext cx="9359900" cy="3795551"/>
          </a:xfrm>
        </p:spPr>
        <p:txBody>
          <a:bodyPr>
            <a:normAutofit/>
          </a:bodyPr>
          <a:lstStyle/>
          <a:p>
            <a:pPr>
              <a:spcBef>
                <a:spcPts val="3000"/>
              </a:spcBef>
            </a:pPr>
            <a:r>
              <a:rPr lang="en-US" sz="3600" b="1" dirty="0">
                <a:latin typeface="Quicksand" pitchFamily="2" charset="0"/>
              </a:rPr>
              <a:t>Humble Birth: </a:t>
            </a:r>
            <a:r>
              <a:rPr lang="en-US" sz="3600" dirty="0">
                <a:latin typeface="Quicksand" pitchFamily="2" charset="0"/>
              </a:rPr>
              <a:t>Born in 1813 (York slums)</a:t>
            </a:r>
          </a:p>
          <a:p>
            <a:pPr>
              <a:spcBef>
                <a:spcPts val="3000"/>
              </a:spcBef>
            </a:pPr>
            <a:r>
              <a:rPr lang="en-US" sz="3600" b="1" dirty="0">
                <a:latin typeface="Quicksand" pitchFamily="2" charset="0"/>
              </a:rPr>
              <a:t>Apprenticeship:</a:t>
            </a:r>
            <a:r>
              <a:rPr lang="en-US" sz="3600" dirty="0">
                <a:latin typeface="Quicksand" pitchFamily="2" charset="0"/>
              </a:rPr>
              <a:t> Newcastle (Age 14)</a:t>
            </a:r>
          </a:p>
          <a:p>
            <a:pPr>
              <a:spcBef>
                <a:spcPts val="3000"/>
              </a:spcBef>
            </a:pPr>
            <a:r>
              <a:rPr lang="en-US" sz="3600" b="1" dirty="0">
                <a:latin typeface="Quicksand" pitchFamily="2" charset="0"/>
              </a:rPr>
              <a:t>First Contact: </a:t>
            </a:r>
            <a:r>
              <a:rPr lang="en-US" sz="3600" dirty="0">
                <a:latin typeface="Quicksand" pitchFamily="2" charset="0"/>
              </a:rPr>
              <a:t>Cholera Outbreak, 1831</a:t>
            </a:r>
          </a:p>
          <a:p>
            <a:pPr>
              <a:spcBef>
                <a:spcPts val="3000"/>
              </a:spcBef>
            </a:pPr>
            <a:r>
              <a:rPr lang="en-US" sz="3600" b="1" dirty="0">
                <a:latin typeface="Quicksand" pitchFamily="2" charset="0"/>
              </a:rPr>
              <a:t>Germ Theory: </a:t>
            </a:r>
            <a:r>
              <a:rPr lang="en-US" sz="3600" dirty="0">
                <a:latin typeface="Quicksand" pitchFamily="2" charset="0"/>
              </a:rPr>
              <a:t>Only 1/20 doctors believed</a:t>
            </a:r>
            <a:endParaRPr lang="en-US" sz="3600" b="1" dirty="0">
              <a:latin typeface="Quicksand" pitchFamily="2" charset="0"/>
            </a:endParaRPr>
          </a:p>
        </p:txBody>
      </p:sp>
    </p:spTree>
    <p:extLst>
      <p:ext uri="{BB962C8B-B14F-4D97-AF65-F5344CB8AC3E}">
        <p14:creationId xmlns:p14="http://schemas.microsoft.com/office/powerpoint/2010/main" val="2981673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dirty="0">
                <a:latin typeface="Quicksand" pitchFamily="2" charset="0"/>
              </a:rPr>
              <a:t>We’ve had a </a:t>
            </a:r>
            <a:r>
              <a:rPr lang="en-US" b="1" dirty="0">
                <a:latin typeface="Quicksand" pitchFamily="2" charset="0"/>
              </a:rPr>
              <a:t>lifetime of experience </a:t>
            </a:r>
            <a:br>
              <a:rPr lang="en-US" b="1" dirty="0">
                <a:latin typeface="Quicksand" pitchFamily="2" charset="0"/>
              </a:rPr>
            </a:br>
            <a:r>
              <a:rPr lang="en-US" dirty="0">
                <a:latin typeface="Quicksand" pitchFamily="2" charset="0"/>
              </a:rPr>
              <a:t>honing</a:t>
            </a:r>
            <a:r>
              <a:rPr lang="en-US" b="1" dirty="0">
                <a:latin typeface="Quicksand" pitchFamily="2" charset="0"/>
              </a:rPr>
              <a:t> </a:t>
            </a:r>
            <a:r>
              <a:rPr lang="en-US" dirty="0">
                <a:latin typeface="Quicksand" pitchFamily="2" charset="0"/>
              </a:rPr>
              <a:t>our</a:t>
            </a:r>
            <a:r>
              <a:rPr lang="en-US"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275" y="1171161"/>
            <a:ext cx="7567449" cy="5070191"/>
          </a:xfrm>
        </p:spPr>
      </p:pic>
      <p:sp>
        <p:nvSpPr>
          <p:cNvPr id="4" name="TextBox 3"/>
          <p:cNvSpPr txBox="1"/>
          <p:nvPr/>
        </p:nvSpPr>
        <p:spPr>
          <a:xfrm>
            <a:off x="1587061" y="586386"/>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lstStyle/>
          <a:p>
            <a:r>
              <a:rPr lang="en-US"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825625"/>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40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p:txBody>
          <a:bodyPr>
            <a:normAutofit/>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3400" dirty="0">
                <a:latin typeface="Quicksand" pitchFamily="2" charset="0"/>
              </a:rPr>
              <a:t>Team Up to Persuade: </a:t>
            </a:r>
            <a:br>
              <a:rPr lang="en-US" sz="3400" b="1" dirty="0">
                <a:latin typeface="Quicksand" pitchFamily="2" charset="0"/>
              </a:rPr>
            </a:br>
            <a:r>
              <a:rPr lang="en-US" sz="3400" b="1" dirty="0">
                <a:latin typeface="Quicksand" pitchFamily="2" charset="0"/>
              </a:rPr>
              <a:t>Analysts &amp; Web Developers</a:t>
            </a:r>
            <a:endParaRPr lang="en-US" sz="3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err="1">
                <a:latin typeface="Quicksand" pitchFamily="2" charset="0"/>
              </a:rPr>
              <a:t>Metoomentum</a:t>
            </a:r>
            <a:r>
              <a:rPr lang="en-US" sz="1000" dirty="0">
                <a:latin typeface="Quicksand" pitchFamily="2" charset="0"/>
              </a:rPr>
              <a:t> (2018). </a:t>
            </a:r>
            <a:r>
              <a:rPr lang="en-US" sz="1000" i="1" dirty="0">
                <a:latin typeface="Quicksand" pitchFamily="2" charset="0"/>
              </a:rPr>
              <a:t>Trending Seeds.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096000" y="2779929"/>
            <a:ext cx="5567464"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Narrative-Driven Visualizations: </a:t>
            </a:r>
          </a:p>
          <a:p>
            <a:r>
              <a:rPr lang="en-US" sz="1800" dirty="0">
                <a:latin typeface="Quicksand" pitchFamily="2" charset="0"/>
              </a:rPr>
              <a:t>Informs and persuades</a:t>
            </a:r>
          </a:p>
          <a:p>
            <a:r>
              <a:rPr lang="en-US" sz="1800" dirty="0">
                <a:latin typeface="Quicksand" pitchFamily="2" charset="0"/>
              </a:rPr>
              <a:t>Highly polished, user-friendly</a:t>
            </a:r>
          </a:p>
          <a:p>
            <a:r>
              <a:rPr lang="en-US" sz="1800" dirty="0">
                <a:latin typeface="Quicksand" pitchFamily="2" charset="0"/>
              </a:rPr>
              <a:t>Narrative-driven and/or exploratory</a:t>
            </a:r>
          </a:p>
          <a:p>
            <a:r>
              <a:rPr lang="en-US" sz="1800" dirty="0">
                <a:latin typeface="Quicksand" pitchFamily="2" charset="0"/>
              </a:rPr>
              <a:t>Combines data science, information architecture</a:t>
            </a:r>
          </a:p>
        </p:txBody>
      </p:sp>
      <p:pic>
        <p:nvPicPr>
          <p:cNvPr id="6" name="Picture 5">
            <a:hlinkClick r:id="rId2"/>
            <a:extLst>
              <a:ext uri="{FF2B5EF4-FFF2-40B4-BE49-F238E27FC236}">
                <a16:creationId xmlns:a16="http://schemas.microsoft.com/office/drawing/2014/main" id="{2451D0D2-0021-48FC-9E1D-60E582D48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607135"/>
            <a:ext cx="4840044" cy="4815191"/>
          </a:xfrm>
          <a:prstGeom prst="rect">
            <a:avLst/>
          </a:prstGeom>
        </p:spPr>
      </p:pic>
    </p:spTree>
    <p:extLst>
      <p:ext uri="{BB962C8B-B14F-4D97-AF65-F5344CB8AC3E}">
        <p14:creationId xmlns:p14="http://schemas.microsoft.com/office/powerpoint/2010/main" val="2828574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Videographers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Halloran, Neil (2015). </a:t>
            </a:r>
            <a:r>
              <a:rPr lang="en-US" sz="1000" i="1" dirty="0">
                <a:latin typeface="Quicksand" pitchFamily="2" charset="0"/>
              </a:rPr>
              <a:t>The Fallen of World War II.</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149830" y="2787475"/>
            <a:ext cx="478601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Cinematic Data Visualization: </a:t>
            </a:r>
          </a:p>
          <a:p>
            <a:r>
              <a:rPr lang="en-US" sz="2000" dirty="0">
                <a:latin typeface="Quicksand" pitchFamily="2" charset="0"/>
              </a:rPr>
              <a:t>Informs and persuades</a:t>
            </a:r>
          </a:p>
          <a:p>
            <a:r>
              <a:rPr lang="en-US" sz="2000" dirty="0">
                <a:latin typeface="Quicksand" pitchFamily="2" charset="0"/>
              </a:rPr>
              <a:t>Highly polished, user-friendly</a:t>
            </a:r>
          </a:p>
          <a:p>
            <a:r>
              <a:rPr lang="en-US" sz="2000" dirty="0">
                <a:latin typeface="Quicksand" pitchFamily="2" charset="0"/>
              </a:rPr>
              <a:t>Narrative-driven, less exploratory</a:t>
            </a:r>
          </a:p>
          <a:p>
            <a:r>
              <a:rPr lang="en-US" sz="2000" dirty="0">
                <a:latin typeface="Quicksand" pitchFamily="2" charset="0"/>
              </a:rPr>
              <a:t>Combines data science, videography</a:t>
            </a:r>
          </a:p>
        </p:txBody>
      </p:sp>
      <p:pic>
        <p:nvPicPr>
          <p:cNvPr id="5" name="Picture 4">
            <a:hlinkClick r:id="rId2"/>
            <a:extLst>
              <a:ext uri="{FF2B5EF4-FFF2-40B4-BE49-F238E27FC236}">
                <a16:creationId xmlns:a16="http://schemas.microsoft.com/office/drawing/2014/main" id="{F8FE3BA3-3B96-4AA6-8C3A-DD8B3DF7A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59" y="2103789"/>
            <a:ext cx="6157586" cy="3424747"/>
          </a:xfrm>
          <a:prstGeom prst="rect">
            <a:avLst/>
          </a:prstGeom>
        </p:spPr>
      </p:pic>
    </p:spTree>
    <p:extLst>
      <p:ext uri="{BB962C8B-B14F-4D97-AF65-F5344CB8AC3E}">
        <p14:creationId xmlns:p14="http://schemas.microsoft.com/office/powerpoint/2010/main" val="1910775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Journalists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Periscopic (2013). </a:t>
            </a:r>
            <a:r>
              <a:rPr lang="en-US" sz="1000" i="1" dirty="0">
                <a:latin typeface="Quicksand" pitchFamily="2" charset="0"/>
              </a:rPr>
              <a:t>U.S. Gun Deaths in 2013.</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577846" y="2779928"/>
            <a:ext cx="452633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Data-Driven Reporting: </a:t>
            </a:r>
          </a:p>
          <a:p>
            <a:r>
              <a:rPr lang="en-US" sz="2000" dirty="0">
                <a:latin typeface="Quicksand" pitchFamily="2" charset="0"/>
              </a:rPr>
              <a:t>Informs and persuades</a:t>
            </a:r>
          </a:p>
          <a:p>
            <a:r>
              <a:rPr lang="en-US" sz="2000" dirty="0">
                <a:latin typeface="Quicksand" pitchFamily="2" charset="0"/>
              </a:rPr>
              <a:t>Highly polished</a:t>
            </a:r>
          </a:p>
          <a:p>
            <a:r>
              <a:rPr lang="en-US" sz="2000" dirty="0">
                <a:latin typeface="Quicksand" pitchFamily="2" charset="0"/>
              </a:rPr>
              <a:t>Narrative-driven</a:t>
            </a:r>
          </a:p>
          <a:p>
            <a:r>
              <a:rPr lang="en-US" sz="2000" dirty="0">
                <a:latin typeface="Quicksand" pitchFamily="2" charset="0"/>
              </a:rPr>
              <a:t>Combines data science, journalism</a:t>
            </a:r>
          </a:p>
        </p:txBody>
      </p:sp>
      <p:pic>
        <p:nvPicPr>
          <p:cNvPr id="6" name="Picture 5">
            <a:hlinkClick r:id="rId2"/>
            <a:extLst>
              <a:ext uri="{FF2B5EF4-FFF2-40B4-BE49-F238E27FC236}">
                <a16:creationId xmlns:a16="http://schemas.microsoft.com/office/drawing/2014/main" id="{BCD94F09-6567-470C-AED4-ADFC34035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0361"/>
            <a:ext cx="6448198" cy="2431601"/>
          </a:xfrm>
          <a:prstGeom prst="rect">
            <a:avLst/>
          </a:prstGeom>
        </p:spPr>
      </p:pic>
    </p:spTree>
    <p:extLst>
      <p:ext uri="{BB962C8B-B14F-4D97-AF65-F5344CB8AC3E}">
        <p14:creationId xmlns:p14="http://schemas.microsoft.com/office/powerpoint/2010/main" val="221997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824192" y="1586579"/>
            <a:ext cx="3714345"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2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941" y="1059775"/>
            <a:ext cx="9136117" cy="4738449"/>
          </a:xfrm>
        </p:spPr>
      </p:pic>
      <p:sp>
        <p:nvSpPr>
          <p:cNvPr id="3" name="Content Placeholder 2">
            <a:extLst>
              <a:ext uri="{FF2B5EF4-FFF2-40B4-BE49-F238E27FC236}">
                <a16:creationId xmlns:a16="http://schemas.microsoft.com/office/drawing/2014/main" id="{ADCD85BD-4CD2-4A08-A40D-6E79F47AF628}"/>
              </a:ext>
            </a:extLst>
          </p:cNvPr>
          <p:cNvSpPr txBox="1">
            <a:spLocks/>
          </p:cNvSpPr>
          <p:nvPr/>
        </p:nvSpPr>
        <p:spPr>
          <a:xfrm>
            <a:off x="838199" y="6125395"/>
            <a:ext cx="10515600" cy="32195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dirty="0">
                <a:latin typeface="Quicksand" pitchFamily="2" charset="0"/>
              </a:rPr>
              <a:t>Source: Extra Credits (2015). </a:t>
            </a:r>
            <a:r>
              <a:rPr lang="en-US" sz="1000" i="1" dirty="0">
                <a:latin typeface="Quicksand" pitchFamily="2" charset="0"/>
              </a:rPr>
              <a:t>England: The Broad Street Pump.</a:t>
            </a:r>
            <a:r>
              <a:rPr lang="en-US" sz="1000" dirty="0">
                <a:latin typeface="Quicksand" pitchFamily="2" charset="0"/>
              </a:rPr>
              <a:t> Retrieved 2019-02-23 from </a:t>
            </a:r>
            <a:r>
              <a:rPr lang="en-US" sz="1000" dirty="0">
                <a:latin typeface="Quicksand" pitchFamily="2" charset="0"/>
                <a:hlinkClick r:id="rId3"/>
              </a:rPr>
              <a:t>https://www.youtube.com/watch?v=TLpzHHbFrHY</a:t>
            </a:r>
            <a:r>
              <a:rPr lang="en-US" sz="1000" dirty="0">
                <a:latin typeface="Quicksand" pitchFamily="2" charset="0"/>
              </a:rPr>
              <a:t>. </a:t>
            </a:r>
          </a:p>
        </p:txBody>
      </p:sp>
    </p:spTree>
    <p:extLst>
      <p:ext uri="{BB962C8B-B14F-4D97-AF65-F5344CB8AC3E}">
        <p14:creationId xmlns:p14="http://schemas.microsoft.com/office/powerpoint/2010/main" val="1248526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indent="-285750">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conventions.</a:t>
            </a:r>
          </a:p>
        </p:txBody>
      </p:sp>
    </p:spTree>
    <p:extLst>
      <p:ext uri="{BB962C8B-B14F-4D97-AF65-F5344CB8AC3E}">
        <p14:creationId xmlns:p14="http://schemas.microsoft.com/office/powerpoint/2010/main" val="3820513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Example: </a:t>
            </a:r>
            <a:br>
              <a:rPr lang="en-US" dirty="0">
                <a:latin typeface="Quicksand" pitchFamily="2" charset="0"/>
              </a:rPr>
            </a:br>
            <a:r>
              <a:rPr lang="en-US"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4241336" y="2986289"/>
            <a:ext cx="4902664" cy="17746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433688917"/>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4190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Draw the Eye</a:t>
            </a:r>
            <a:br>
              <a:rPr lang="en-US" dirty="0">
                <a:latin typeface="Quicksand" pitchFamily="2" charset="0"/>
              </a:rPr>
            </a:br>
            <a:r>
              <a:rPr lang="en-US"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you know nothing jon snow">
            <a:extLst>
              <a:ext uri="{FF2B5EF4-FFF2-40B4-BE49-F238E27FC236}">
                <a16:creationId xmlns:a16="http://schemas.microsoft.com/office/drawing/2014/main" id="{9F823472-EC66-4ECF-8594-1346E62D9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34" y="3134038"/>
            <a:ext cx="5612623" cy="3729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quickmeme.com/img/0b/0bbdfc9a9dd1bb64eb7f5529255cbe7114a7b7de28780d080954dae30c4a9e06.jpg">
            <a:extLst>
              <a:ext uri="{FF2B5EF4-FFF2-40B4-BE49-F238E27FC236}">
                <a16:creationId xmlns:a16="http://schemas.microsoft.com/office/drawing/2014/main" id="{DDF95377-E23A-4F46-8B19-983CCB5AC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93"/>
            <a:ext cx="5864343" cy="395960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s://img.buzzfeed.com/buzzfeed-static/static/enhanced/webdr02/2013/4/23/17/enhanced-buzz-31532-1366751307-8.jpg?downsize=800:*&amp;output-format=auto&amp;output-quality=auto">
            <a:extLst>
              <a:ext uri="{FF2B5EF4-FFF2-40B4-BE49-F238E27FC236}">
                <a16:creationId xmlns:a16="http://schemas.microsoft.com/office/drawing/2014/main" id="{CE230DC9-7AE0-4D01-8CD2-600944A606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4" descr="https://img.buzzfeed.com/buzzfeed-static/static/enhanced/webdr02/2013/4/23/17/enhanced-buzz-31532-1366751307-8.jpg?downsize=800:*&amp;output-format=auto&amp;output-quality=auto">
            <a:extLst>
              <a:ext uri="{FF2B5EF4-FFF2-40B4-BE49-F238E27FC236}">
                <a16:creationId xmlns:a16="http://schemas.microsoft.com/office/drawing/2014/main" id="{13ECBFBF-CB00-4982-B9DF-E50405B63D2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6" descr="https://img.buzzfeed.com/buzzfeed-static/static/enhanced/webdr02/2013/4/23/17/enhanced-buzz-31532-1366751307-8.jpg?downsize=800:*&amp;output-format=auto&amp;output-quality=auto">
            <a:extLst>
              <a:ext uri="{FF2B5EF4-FFF2-40B4-BE49-F238E27FC236}">
                <a16:creationId xmlns:a16="http://schemas.microsoft.com/office/drawing/2014/main" id="{740DD497-FC54-4B14-BE11-99EDF9826ED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i.imgflip.com/1c7wix.jpg">
            <a:extLst>
              <a:ext uri="{FF2B5EF4-FFF2-40B4-BE49-F238E27FC236}">
                <a16:creationId xmlns:a16="http://schemas.microsoft.com/office/drawing/2014/main" id="{9B04CDEC-608A-483E-8FCE-7A0EF887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343" y="3701"/>
            <a:ext cx="6327657" cy="316382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jordenpagelfitness.com/wp-content/uploads/2016/06/knowsnothing.jpg">
            <a:extLst>
              <a:ext uri="{FF2B5EF4-FFF2-40B4-BE49-F238E27FC236}">
                <a16:creationId xmlns:a16="http://schemas.microsoft.com/office/drawing/2014/main" id="{B248A201-DE1A-4CC7-9ECC-EF6E53454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25511"/>
            <a:ext cx="5217952" cy="29324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ncrypted-tbn0.gstatic.com/images?q=tbn:ANd9GcSu17zbUsp3aIxOVHcpHZLRpUYdlcl-E6sAVyca1yxOfSFAcFwbSg">
            <a:extLst>
              <a:ext uri="{FF2B5EF4-FFF2-40B4-BE49-F238E27FC236}">
                <a16:creationId xmlns:a16="http://schemas.microsoft.com/office/drawing/2014/main" id="{A19E95EA-A15C-40AB-AB59-0F69FCF5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372" y="5165424"/>
            <a:ext cx="3508474" cy="19582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cdn.dribbble.com/users/286031/screenshots/2484465/johnsnow.jpg">
            <a:extLst>
              <a:ext uri="{FF2B5EF4-FFF2-40B4-BE49-F238E27FC236}">
                <a16:creationId xmlns:a16="http://schemas.microsoft.com/office/drawing/2014/main" id="{38EDCEDC-1AC8-4291-BA20-D0AB1C7A66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90" y="1048432"/>
            <a:ext cx="40132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i.imgur.com/vWqjW8K.jpg">
            <a:extLst>
              <a:ext uri="{FF2B5EF4-FFF2-40B4-BE49-F238E27FC236}">
                <a16:creationId xmlns:a16="http://schemas.microsoft.com/office/drawing/2014/main" id="{C53CB63C-9522-4215-80ED-8D2428DB63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440" y="1986309"/>
            <a:ext cx="5578712" cy="329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838200" y="365125"/>
            <a:ext cx="10515600"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1245031" y="1279187"/>
            <a:ext cx="9701938" cy="4299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dirty="0">
                <a:latin typeface="Quicksand" pitchFamily="2" charset="0"/>
              </a:rPr>
              <a:t>Law I: </a:t>
            </a:r>
            <a:r>
              <a:rPr lang="en-US" b="1" dirty="0">
                <a:latin typeface="Quicksand" pitchFamily="2" charset="0"/>
              </a:rPr>
              <a:t>You’re already an expert.</a:t>
            </a:r>
            <a:br>
              <a:rPr lang="en-US" b="1" dirty="0">
                <a:latin typeface="Quicksand" pitchFamily="2" charset="0"/>
              </a:rPr>
            </a:br>
            <a:r>
              <a:rPr lang="en-US" dirty="0">
                <a:latin typeface="Quicksand" pitchFamily="2" charset="0"/>
              </a:rPr>
              <a:t>Law II: </a:t>
            </a:r>
            <a:r>
              <a:rPr lang="en-US" b="1" dirty="0">
                <a:latin typeface="Quicksand" pitchFamily="2" charset="0"/>
              </a:rPr>
              <a:t>You are always persuading.</a:t>
            </a:r>
            <a:br>
              <a:rPr lang="en-US" b="1" dirty="0">
                <a:latin typeface="Quicksand" pitchFamily="2" charset="0"/>
              </a:rPr>
            </a:br>
            <a:r>
              <a:rPr lang="en-US" dirty="0">
                <a:latin typeface="Quicksand" pitchFamily="2" charset="0"/>
              </a:rPr>
              <a:t>Law III: </a:t>
            </a:r>
            <a:r>
              <a:rPr lang="en-US" b="1" dirty="0">
                <a:latin typeface="Quicksand" pitchFamily="2" charset="0"/>
              </a:rPr>
              <a:t>Respect your audience.</a:t>
            </a:r>
            <a:endParaRPr lang="en-US"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838200" y="1690688"/>
            <a:ext cx="10150098" cy="3997190"/>
          </a:xfrm>
        </p:spPr>
        <p:txBody>
          <a:bodyPr>
            <a:normAutofit/>
          </a:bodyPr>
          <a:lstStyle/>
          <a:p>
            <a:pPr>
              <a:lnSpc>
                <a:spcPct val="150000"/>
              </a:lnSpc>
            </a:pPr>
            <a:r>
              <a:rPr lang="en-US" b="1" dirty="0">
                <a:latin typeface="Quicksand" pitchFamily="2" charset="0"/>
              </a:rPr>
              <a:t>Tooling: </a:t>
            </a:r>
            <a:r>
              <a:rPr lang="en-US" dirty="0">
                <a:latin typeface="Quicksand" pitchFamily="2" charset="0"/>
                <a:hlinkClick r:id="rId2"/>
              </a:rPr>
              <a:t>Visualization Tooling Guide</a:t>
            </a:r>
            <a:r>
              <a:rPr lang="en-US" dirty="0">
                <a:latin typeface="Quicksand" pitchFamily="2" charset="0"/>
              </a:rPr>
              <a:t> (</a:t>
            </a:r>
            <a:r>
              <a:rPr lang="en-US" dirty="0" err="1">
                <a:latin typeface="Quicksand" pitchFamily="2" charset="0"/>
              </a:rPr>
              <a:t>Berinato</a:t>
            </a:r>
            <a:r>
              <a:rPr lang="en-US" dirty="0">
                <a:latin typeface="Quicksand" pitchFamily="2" charset="0"/>
              </a:rPr>
              <a:t>, 2016)</a:t>
            </a:r>
          </a:p>
          <a:p>
            <a:pPr>
              <a:lnSpc>
                <a:spcPct val="150000"/>
              </a:lnSpc>
            </a:pPr>
            <a:r>
              <a:rPr lang="en-US" b="1" dirty="0">
                <a:latin typeface="Quicksand" pitchFamily="2" charset="0"/>
              </a:rPr>
              <a:t>Selecting a Viz: </a:t>
            </a:r>
            <a:r>
              <a:rPr lang="en-US" dirty="0">
                <a:latin typeface="Quicksand" pitchFamily="2" charset="0"/>
                <a:hlinkClick r:id="rId3"/>
              </a:rPr>
              <a:t>Data Viz Project</a:t>
            </a:r>
            <a:r>
              <a:rPr lang="en-US" dirty="0">
                <a:latin typeface="Quicksand" pitchFamily="2" charset="0"/>
              </a:rPr>
              <a:t> (</a:t>
            </a:r>
            <a:r>
              <a:rPr lang="en-US" dirty="0" err="1">
                <a:latin typeface="Quicksand" pitchFamily="2" charset="0"/>
              </a:rPr>
              <a:t>Ferdio</a:t>
            </a:r>
            <a:r>
              <a:rPr lang="en-US" dirty="0">
                <a:latin typeface="Quicksand" pitchFamily="2" charset="0"/>
              </a:rPr>
              <a:t>, 2019)</a:t>
            </a:r>
          </a:p>
          <a:p>
            <a:pPr>
              <a:lnSpc>
                <a:spcPct val="150000"/>
              </a:lnSpc>
            </a:pPr>
            <a:r>
              <a:rPr lang="en-US" b="1" dirty="0">
                <a:latin typeface="Quicksand" pitchFamily="2" charset="0"/>
              </a:rPr>
              <a:t>Matching Colors: </a:t>
            </a:r>
            <a:r>
              <a:rPr lang="en-US" dirty="0">
                <a:latin typeface="Quicksand" pitchFamily="2" charset="0"/>
                <a:hlinkClick r:id="rId4"/>
              </a:rPr>
              <a:t>Image Color Picker</a:t>
            </a:r>
            <a:endParaRPr lang="en-US" dirty="0">
              <a:latin typeface="Quicksand" pitchFamily="2" charset="0"/>
            </a:endParaRPr>
          </a:p>
          <a:p>
            <a:pPr>
              <a:lnSpc>
                <a:spcPct val="150000"/>
              </a:lnSpc>
            </a:pPr>
            <a:r>
              <a:rPr lang="en-US" b="1" dirty="0">
                <a:latin typeface="Quicksand" pitchFamily="2" charset="0"/>
              </a:rPr>
              <a:t>Complementary Colors: </a:t>
            </a:r>
            <a:r>
              <a:rPr lang="en-US" dirty="0">
                <a:latin typeface="Quicksand" pitchFamily="2" charset="0"/>
                <a:hlinkClick r:id="rId5"/>
              </a:rPr>
              <a:t>Coolers</a:t>
            </a:r>
            <a:r>
              <a:rPr lang="en-US" dirty="0">
                <a:latin typeface="Quicksand" pitchFamily="2" charset="0"/>
              </a:rPr>
              <a:t> (Bianchi, 2018)</a:t>
            </a:r>
          </a:p>
          <a:p>
            <a:pPr>
              <a:lnSpc>
                <a:spcPct val="150000"/>
              </a:lnSpc>
            </a:pPr>
            <a:r>
              <a:rPr lang="en-US" b="1" dirty="0">
                <a:latin typeface="Quicksand" pitchFamily="2" charset="0"/>
              </a:rPr>
              <a:t>Color &amp; Accessibility:</a:t>
            </a:r>
            <a:r>
              <a:rPr lang="en-US" dirty="0">
                <a:latin typeface="Quicksand" pitchFamily="2" charset="0"/>
              </a:rPr>
              <a:t> </a:t>
            </a:r>
            <a:r>
              <a:rPr lang="en-US" dirty="0">
                <a:latin typeface="Quicksand" pitchFamily="2" charset="0"/>
                <a:hlinkClick r:id="rId6"/>
              </a:rPr>
              <a:t>Contrast Checker</a:t>
            </a:r>
            <a:r>
              <a:rPr lang="en-US"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Visualization Galleries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Tree>
    <p:extLst>
      <p:ext uri="{BB962C8B-B14F-4D97-AF65-F5344CB8AC3E}">
        <p14:creationId xmlns:p14="http://schemas.microsoft.com/office/powerpoint/2010/main" val="3965981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Contact Information &amp; Thanks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endParaRPr lang="en-US" sz="2400" dirty="0">
              <a:latin typeface="Quicksand" pitchFamily="2" charset="0"/>
            </a:endParaRP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a:t>
            </a:r>
          </a:p>
        </p:txBody>
      </p:sp>
    </p:spTree>
    <p:extLst>
      <p:ext uri="{BB962C8B-B14F-4D97-AF65-F5344CB8AC3E}">
        <p14:creationId xmlns:p14="http://schemas.microsoft.com/office/powerpoint/2010/main" val="4102687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More Evidence</a:t>
            </a:r>
          </a:p>
        </p:txBody>
      </p:sp>
      <p:sp>
        <p:nvSpPr>
          <p:cNvPr id="3" name="Content Placeholder 2"/>
          <p:cNvSpPr>
            <a:spLocks noGrp="1"/>
          </p:cNvSpPr>
          <p:nvPr>
            <p:ph idx="1"/>
          </p:nvPr>
        </p:nvSpPr>
        <p:spPr/>
        <p:txBody>
          <a:bodyPr>
            <a:normAutofit/>
          </a:bodyPr>
          <a:lstStyle/>
          <a:p>
            <a:pPr>
              <a:spcAft>
                <a:spcPts val="1200"/>
              </a:spcAft>
            </a:pPr>
            <a:r>
              <a:rPr lang="en-US" sz="3600" b="1" dirty="0">
                <a:latin typeface="Quicksand" pitchFamily="2" charset="0"/>
              </a:rPr>
              <a:t>Another Study: </a:t>
            </a:r>
            <a:r>
              <a:rPr lang="en-US" sz="3600" dirty="0">
                <a:latin typeface="Quicksand" pitchFamily="2" charset="0"/>
              </a:rPr>
              <a:t>Water Companies</a:t>
            </a:r>
          </a:p>
          <a:p>
            <a:pPr>
              <a:spcAft>
                <a:spcPts val="1200"/>
              </a:spcAft>
            </a:pPr>
            <a:r>
              <a:rPr lang="en-US" sz="3600" b="1" dirty="0">
                <a:latin typeface="Quicksand" pitchFamily="2" charset="0"/>
              </a:rPr>
              <a:t>And Another Study: </a:t>
            </a:r>
            <a:r>
              <a:rPr lang="en-US" sz="3600" dirty="0">
                <a:latin typeface="Quicksand" pitchFamily="2" charset="0"/>
              </a:rPr>
              <a:t>Thames River</a:t>
            </a:r>
          </a:p>
          <a:p>
            <a:pPr lvl="1">
              <a:spcAft>
                <a:spcPts val="1200"/>
              </a:spcAft>
            </a:pPr>
            <a:r>
              <a:rPr lang="en-US" sz="3200" dirty="0">
                <a:latin typeface="Quicksand" pitchFamily="2" charset="0"/>
              </a:rPr>
              <a:t>“The Great Stink”</a:t>
            </a:r>
          </a:p>
          <a:p>
            <a:pPr lvl="1">
              <a:spcAft>
                <a:spcPts val="1200"/>
              </a:spcAft>
            </a:pPr>
            <a:r>
              <a:rPr lang="en-US" sz="3200" dirty="0">
                <a:latin typeface="Quicksand" pitchFamily="2" charset="0"/>
              </a:rPr>
              <a:t>Tested water from tenants</a:t>
            </a:r>
          </a:p>
          <a:p>
            <a:pPr lvl="1">
              <a:spcAft>
                <a:spcPts val="1200"/>
              </a:spcAft>
            </a:pPr>
            <a:r>
              <a:rPr lang="en-US" sz="3200" dirty="0">
                <a:latin typeface="Quicksand" pitchFamily="2" charset="0"/>
              </a:rPr>
              <a:t>Contaminated water had 4x amount of sodium</a:t>
            </a:r>
          </a:p>
          <a:p>
            <a:pPr>
              <a:spcAft>
                <a:spcPts val="1200"/>
              </a:spcAft>
            </a:pPr>
            <a:r>
              <a:rPr lang="en-US" sz="3600" dirty="0">
                <a:latin typeface="Quicksand" pitchFamily="2" charset="0"/>
              </a:rPr>
              <a:t>Didn’t have time to prepare his data…</a:t>
            </a:r>
          </a:p>
        </p:txBody>
      </p:sp>
    </p:spTree>
    <p:extLst>
      <p:ext uri="{BB962C8B-B14F-4D97-AF65-F5344CB8AC3E}">
        <p14:creationId xmlns:p14="http://schemas.microsoft.com/office/powerpoint/2010/main" val="2708277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1919</Words>
  <Application>Microsoft Office PowerPoint</Application>
  <PresentationFormat>Widescreen</PresentationFormat>
  <Paragraphs>426</Paragraphs>
  <Slides>86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Quicksand</vt:lpstr>
      <vt:lpstr>Arial</vt:lpstr>
      <vt:lpstr>Calibri</vt:lpstr>
      <vt:lpstr>Calibri Light</vt:lpstr>
      <vt:lpstr>Office Theme</vt:lpstr>
      <vt:lpstr>Picture This: Best Practices in Data Visualization</vt:lpstr>
      <vt:lpstr>PowerPoint Presentation</vt:lpstr>
      <vt:lpstr>PowerPoint Presentation</vt:lpstr>
      <vt:lpstr>Origins &amp; Meeting Cholera</vt:lpstr>
      <vt:lpstr>PowerPoint Presentation</vt:lpstr>
      <vt:lpstr>Snow’s Education &amp; Break from Cholera</vt:lpstr>
      <vt:lpstr>PowerPoint Presentation</vt:lpstr>
      <vt:lpstr>PowerPoint Presentation</vt:lpstr>
      <vt:lpstr>Cholera: More Evidence</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PowerPoint Presentation</vt:lpstr>
      <vt:lpstr>Wellington’s First Visualizations</vt:lpstr>
      <vt:lpstr>Wellington’s “Story Triggering”</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PowerPoint Presentation</vt:lpstr>
      <vt:lpstr>Why Were Snow &amp; Wellington So Effective?</vt:lpstr>
      <vt:lpstr>The next two visualizations show the same data:  Median Household Income by Family Size Syracuse, NY, 2016  Question:   Which two family sizes have  the highest median income?</vt:lpstr>
      <vt:lpstr>PowerPoint Presentation</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Visualize virtuously.</vt:lpstr>
      <vt:lpstr>Data Visualization vs. Info Visualization</vt:lpstr>
      <vt:lpstr>Team Up to Persuade:  Analysts &amp; Web Developers</vt:lpstr>
      <vt:lpstr>Team Up to Persuade:  Analysts &amp; Videographers</vt:lpstr>
      <vt:lpstr>Team Up to Persuade:  Analysts &amp; Journalists</vt:lpstr>
      <vt:lpstr>Law III Respect your audience.</vt:lpstr>
      <vt:lpstr>Disrespectful Viz:  An Example</vt:lpstr>
      <vt:lpstr>Disrespectful Viz: Another Example</vt:lpstr>
      <vt:lpstr>Disrespectful Viz: Another Example</vt:lpstr>
      <vt:lpstr>Visualizing Respectfully</vt:lpstr>
      <vt:lpstr>Respect Your Audience’s Time</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Conventions: Eliminate Redundancies With Chart Junk</vt:lpstr>
      <vt:lpstr>Conventions: Eliminate Redundancies Without Chart Junk</vt:lpstr>
      <vt:lpstr>Conventions: Draw the Eye Emphasize, Polish, Annotate, &amp; Source</vt:lpstr>
      <vt:lpstr>PowerPoint Presentation</vt:lpstr>
      <vt:lpstr>Summary</vt:lpstr>
      <vt:lpstr>Further Resources</vt:lpstr>
      <vt:lpstr>Visualization Resources</vt:lpstr>
      <vt:lpstr>Visualization Galleries</vt:lpstr>
      <vt:lpstr>Questions?</vt:lpstr>
      <vt:lpstr>Contact Information &amp;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River Crawford</cp:lastModifiedBy>
  <cp:revision>79</cp:revision>
  <dcterms:created xsi:type="dcterms:W3CDTF">2019-02-24T15:51:52Z</dcterms:created>
  <dcterms:modified xsi:type="dcterms:W3CDTF">2020-01-27T19:36:25Z</dcterms:modified>
</cp:coreProperties>
</file>